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0" r:id="rId3"/>
    <p:sldId id="257" r:id="rId4"/>
    <p:sldId id="258" r:id="rId5"/>
    <p:sldId id="261" r:id="rId6"/>
    <p:sldId id="259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6" autoAdjust="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AB9F4F-0325-4BFF-A0A6-4030A4214C77}" type="datetimeFigureOut">
              <a:rPr lang="ru-RU" smtClean="0"/>
              <a:pPr/>
              <a:t>24.01.2024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6F80C7-C486-4ECE-8CC0-174127288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hyperlink" Target="file:///C:\Users\&#1055;&#1086;&#1083;&#1100;&#1079;&#1086;&#1074;&#1072;&#1090;&#1077;&#1083;&#1100;\Desktop\&#1057;&#1045;&#1052;&#1048;&#1053;&#1040;&#1056;\&#1057;&#1077;&#1084;&#1080;&#1085;&#1072;&#1088;.pptx#-1,8,&#1055;&#1088;&#1077;&#1079;&#1077;&#1085;&#1090;&#1072;&#1094;&#1080;&#1103; PowerPoint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1124744"/>
            <a:ext cx="7416824" cy="2808312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«Разговор о важном» - инновационная форма решения совокупных задач воспитания в рамках образовательной области "Социально-коммуникативное развитие"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ый треугольник 3"/>
          <p:cNvSpPr/>
          <p:nvPr/>
        </p:nvSpPr>
        <p:spPr>
          <a:xfrm rot="5400000">
            <a:off x="-76572" y="76572"/>
            <a:ext cx="3573016" cy="3419872"/>
          </a:xfrm>
          <a:prstGeom prst="rt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331640" y="3284984"/>
            <a:ext cx="7344816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ea typeface="+mj-ea"/>
                <a:cs typeface="Times New Roman" pitchFamily="18" charset="0"/>
              </a:rPr>
              <a:t> ( опыт работы воспитателя МДОАУ №33 – Алексеевой В.А.)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026" name="Picture 2" descr="C:\Users\Пользователь\Desktop\Htm4_7dDXk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775"/>
          <a:stretch/>
        </p:blipFill>
        <p:spPr bwMode="auto">
          <a:xfrm>
            <a:off x="6428012" y="139544"/>
            <a:ext cx="2715988" cy="105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1124744"/>
            <a:ext cx="7416824" cy="280831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азвитие  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ценностного   отношения детей к России, ее населению, истории, природе, культуре.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ый треугольник 3"/>
          <p:cNvSpPr/>
          <p:nvPr/>
        </p:nvSpPr>
        <p:spPr>
          <a:xfrm rot="5400000">
            <a:off x="-34992" y="57505"/>
            <a:ext cx="3573016" cy="3419872"/>
          </a:xfrm>
          <a:prstGeom prst="rt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260648"/>
            <a:ext cx="2403884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3600" dirty="0" smtClean="0">
                <a:latin typeface="Arial Black" panose="020B0A04020102020204" pitchFamily="34" charset="0"/>
                <a:cs typeface="Times New Roman" pitchFamily="18" charset="0"/>
              </a:rPr>
              <a:t>Цель</a:t>
            </a:r>
            <a:endParaRPr lang="ru-RU" sz="3600" dirty="0">
              <a:latin typeface="Arial Black" panose="020B0A04020102020204" pitchFamily="34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195736" y="4073691"/>
            <a:ext cx="3223592" cy="13321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C:\Users\Пользователь\Desktop\Htm4_7dDXk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775"/>
          <a:stretch/>
        </p:blipFill>
        <p:spPr bwMode="auto">
          <a:xfrm>
            <a:off x="6428012" y="139544"/>
            <a:ext cx="2715988" cy="105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80259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6632"/>
            <a:ext cx="2376264" cy="64807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Подходы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0" y="0"/>
            <a:ext cx="3275856" cy="299695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ый треугольник 6"/>
          <p:cNvSpPr/>
          <p:nvPr/>
        </p:nvSpPr>
        <p:spPr>
          <a:xfrm rot="5400000">
            <a:off x="139452" y="-139452"/>
            <a:ext cx="2996952" cy="3275856"/>
          </a:xfrm>
          <a:prstGeom prst="rt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123728" y="2816932"/>
            <a:ext cx="7488832" cy="1224136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/>
              <a:t> </a:t>
            </a:r>
            <a:endParaRPr lang="ru-RU" sz="32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126268" y="139544"/>
            <a:ext cx="2915816" cy="720080"/>
          </a:xfrm>
        </p:spPr>
        <p:txBody>
          <a:bodyPr>
            <a:noAutofit/>
          </a:bodyPr>
          <a:lstStyle/>
          <a:p>
            <a:r>
              <a:rPr lang="ru-RU" sz="2200" dirty="0" smtClean="0">
                <a:solidFill>
                  <a:schemeClr val="tx1"/>
                </a:solidFill>
                <a:latin typeface="Arial Black" panose="020B0A04020102020204" pitchFamily="34" charset="0"/>
                <a:cs typeface="Times New Roman" pitchFamily="18" charset="0"/>
              </a:rPr>
              <a:t>Что нужно знать воспитателю</a:t>
            </a:r>
            <a:endParaRPr lang="ru-RU" sz="2200" dirty="0">
              <a:solidFill>
                <a:schemeClr val="tx1"/>
              </a:solidFill>
              <a:latin typeface="Arial Black" panose="020B0A04020102020204" pitchFamily="34" charset="0"/>
              <a:cs typeface="Times New Roman" pitchFamily="18" charset="0"/>
            </a:endParaRPr>
          </a:p>
        </p:txBody>
      </p:sp>
      <p:sp>
        <p:nvSpPr>
          <p:cNvPr id="9" name="Нашивка 8"/>
          <p:cNvSpPr/>
          <p:nvPr/>
        </p:nvSpPr>
        <p:spPr>
          <a:xfrm rot="5400000">
            <a:off x="1187624" y="2060848"/>
            <a:ext cx="1440160" cy="864096"/>
          </a:xfrm>
          <a:prstGeom prst="chevron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Нашивка 9"/>
          <p:cNvSpPr/>
          <p:nvPr/>
        </p:nvSpPr>
        <p:spPr>
          <a:xfrm rot="5400000">
            <a:off x="1259632" y="3212976"/>
            <a:ext cx="1296144" cy="864096"/>
          </a:xfrm>
          <a:prstGeom prst="chevron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дзаголовок 2"/>
          <p:cNvSpPr txBox="1">
            <a:spLocks/>
          </p:cNvSpPr>
          <p:nvPr/>
        </p:nvSpPr>
        <p:spPr>
          <a:xfrm>
            <a:off x="2339752" y="2996952"/>
            <a:ext cx="6624736" cy="864096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формате проводить?</a:t>
            </a:r>
            <a:endParaRPr lang="ru-RU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одзаголовок 2"/>
          <p:cNvSpPr txBox="1">
            <a:spLocks/>
          </p:cNvSpPr>
          <p:nvPr/>
        </p:nvSpPr>
        <p:spPr>
          <a:xfrm>
            <a:off x="2339752" y="4149080"/>
            <a:ext cx="6624736" cy="936104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именно беседы? </a:t>
            </a:r>
            <a:endParaRPr lang="ru-RU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одзаголовок 2"/>
          <p:cNvSpPr txBox="1">
            <a:spLocks/>
          </p:cNvSpPr>
          <p:nvPr/>
        </p:nvSpPr>
        <p:spPr>
          <a:xfrm>
            <a:off x="2339752" y="5373216"/>
            <a:ext cx="6624736" cy="864096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чем говорить?  Каково содержание бесед? </a:t>
            </a:r>
            <a:r>
              <a:rPr lang="ru-RU" b="1" dirty="0"/>
              <a:t> </a:t>
            </a:r>
            <a:endParaRPr lang="ru-RU" b="1" i="1" dirty="0"/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2339752" y="1772816"/>
            <a:ext cx="6624736" cy="1044116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 ли использовать  форму «Разговор о важном» с дошкольниками? О чем и как говорить с дошкольниками?</a:t>
            </a:r>
          </a:p>
        </p:txBody>
      </p:sp>
      <p:sp>
        <p:nvSpPr>
          <p:cNvPr id="17" name="Нашивка 16"/>
          <p:cNvSpPr/>
          <p:nvPr/>
        </p:nvSpPr>
        <p:spPr>
          <a:xfrm rot="5400000">
            <a:off x="1223628" y="4401108"/>
            <a:ext cx="1368152" cy="864096"/>
          </a:xfrm>
          <a:prstGeom prst="chevron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Нашивка 17"/>
          <p:cNvSpPr/>
          <p:nvPr/>
        </p:nvSpPr>
        <p:spPr>
          <a:xfrm rot="5400000">
            <a:off x="1259632" y="5589240"/>
            <a:ext cx="1296144" cy="864096"/>
          </a:xfrm>
          <a:prstGeom prst="chevron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9" name="Picture 2" descr="C:\Users\Пользователь\Desktop\Htm4_7dDXk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775"/>
          <a:stretch/>
        </p:blipFill>
        <p:spPr bwMode="auto">
          <a:xfrm>
            <a:off x="6428012" y="139544"/>
            <a:ext cx="2715988" cy="105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1124744"/>
            <a:ext cx="7416824" cy="2808312"/>
          </a:xfrm>
        </p:spPr>
        <p:txBody>
          <a:bodyPr>
            <a:no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ый треугольник 3"/>
          <p:cNvSpPr/>
          <p:nvPr/>
        </p:nvSpPr>
        <p:spPr>
          <a:xfrm rot="5400000">
            <a:off x="-76572" y="76572"/>
            <a:ext cx="3573016" cy="3419872"/>
          </a:xfrm>
          <a:prstGeom prst="rt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i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979712" y="3284984"/>
            <a:ext cx="6984776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16585" y="1714978"/>
            <a:ext cx="1879041" cy="584775"/>
          </a:xfrm>
          <a:prstGeom prst="rect">
            <a:avLst/>
          </a:prstGeom>
          <a:ln w="3810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БЕСЕДА</a:t>
            </a: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0962" y="3416978"/>
            <a:ext cx="4457118" cy="584775"/>
          </a:xfrm>
          <a:prstGeom prst="rect">
            <a:avLst/>
          </a:prstGeom>
          <a:ln w="3810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Мотивационная часть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472100" y="3431894"/>
            <a:ext cx="3247427" cy="584775"/>
          </a:xfrm>
          <a:prstGeom prst="rect">
            <a:avLst/>
          </a:prstGeom>
          <a:ln w="3810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сновная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0" name="Picture 2" descr="C:\Users\Пользователь\Desktop\Htm4_7dDXk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775"/>
          <a:stretch/>
        </p:blipFill>
        <p:spPr bwMode="auto">
          <a:xfrm>
            <a:off x="6428012" y="139544"/>
            <a:ext cx="2715988" cy="105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-33183" y="117773"/>
            <a:ext cx="306846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ru-RU" sz="2200" dirty="0">
                <a:latin typeface="Arial Black" panose="020B0A04020102020204" pitchFamily="34" charset="0"/>
                <a:cs typeface="Times New Roman" pitchFamily="18" charset="0"/>
              </a:rPr>
              <a:t>Структура беседы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 flipH="1">
            <a:off x="2603492" y="2420767"/>
            <a:ext cx="1034672" cy="1011127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5495626" y="2414808"/>
            <a:ext cx="1167294" cy="982216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1021378"/>
            <a:ext cx="7416824" cy="2808312"/>
          </a:xfrm>
        </p:spPr>
        <p:txBody>
          <a:bodyPr>
            <a:no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ый треугольник 3"/>
          <p:cNvSpPr/>
          <p:nvPr/>
        </p:nvSpPr>
        <p:spPr>
          <a:xfrm rot="5400000">
            <a:off x="-76572" y="76572"/>
            <a:ext cx="3573016" cy="3419872"/>
          </a:xfrm>
          <a:prstGeom prst="rt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979712" y="3284984"/>
            <a:ext cx="6984776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15239" y="2564904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 воспитателя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C:\Users\Пользователь\Desktop\Htm4_7dDXk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775"/>
          <a:stretch/>
        </p:blipFill>
        <p:spPr bwMode="auto">
          <a:xfrm>
            <a:off x="6428012" y="139544"/>
            <a:ext cx="2715988" cy="105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Desktop\презентации к горсем\png-transparent-question-mark-question-mark-wikimedia-commons-information-openoffice-draw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1454" y="1647533"/>
            <a:ext cx="576064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015239" y="1673955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015239" y="3570872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 иллюстрации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049654" y="5229198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какой-либо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по данной теме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015239" y="4109947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видеоролик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отрывок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мультфильма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презентация 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07504" y="316031"/>
            <a:ext cx="2286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ru-RU" sz="2200" dirty="0">
                <a:latin typeface="Arial Black" panose="020B0A04020102020204" pitchFamily="34" charset="0"/>
                <a:cs typeface="Times New Roman" pitchFamily="18" charset="0"/>
              </a:rPr>
              <a:t>Приемы мотивации </a:t>
            </a:r>
          </a:p>
        </p:txBody>
      </p:sp>
      <p:pic>
        <p:nvPicPr>
          <p:cNvPr id="1028" name="Picture 4" descr="C:\Users\User\Desktop\презентации к горсем\k8xc7ki6on4wk48owg0o0084gc0wg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539" y="2644799"/>
            <a:ext cx="595367" cy="591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Desktop\презентации к горсем\png-clipart-computer-icons-microscope-microscope-angle-technic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550" y="5321755"/>
            <a:ext cx="927736" cy="768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User\Desktop\презентации к горсем\kisspng-computer-icons-education-teacher-school-teacher-5abde82ca8cfd3.806054451522395180691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2175" y="3467368"/>
            <a:ext cx="882093" cy="73022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550" y="4407474"/>
            <a:ext cx="925718" cy="656580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36522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47864" y="476672"/>
            <a:ext cx="5508104" cy="504056"/>
          </a:xfrm>
        </p:spPr>
        <p:txBody>
          <a:bodyPr>
            <a:no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ый треугольник 3"/>
          <p:cNvSpPr/>
          <p:nvPr/>
        </p:nvSpPr>
        <p:spPr>
          <a:xfrm rot="5400000">
            <a:off x="-76572" y="76572"/>
            <a:ext cx="3573016" cy="3419872"/>
          </a:xfrm>
          <a:prstGeom prst="rt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619672" y="1844824"/>
            <a:ext cx="6984776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-21502" y="68028"/>
            <a:ext cx="264928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>
                <a:latin typeface="Arial Black" panose="020B0A04020102020204" pitchFamily="34" charset="0"/>
                <a:cs typeface="Times New Roman" pitchFamily="18" charset="0"/>
              </a:rPr>
              <a:t>Характер вопросов</a:t>
            </a:r>
          </a:p>
        </p:txBody>
      </p:sp>
      <p:sp>
        <p:nvSpPr>
          <p:cNvPr id="8" name="Нашивка 7"/>
          <p:cNvSpPr/>
          <p:nvPr/>
        </p:nvSpPr>
        <p:spPr>
          <a:xfrm rot="5400000">
            <a:off x="1639297" y="2440513"/>
            <a:ext cx="699086" cy="557808"/>
          </a:xfrm>
          <a:prstGeom prst="chevron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267744" y="2369874"/>
            <a:ext cx="6624736" cy="504056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pPr lvl="0"/>
            <a:r>
              <a:rPr kumimoji="0" lang="ru-RU" sz="9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Уточняющие информацию</a:t>
            </a:r>
            <a:endParaRPr kumimoji="0" lang="ru-RU" sz="9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r>
              <a:rPr lang="ru-RU" sz="4500" dirty="0"/>
              <a:t> </a:t>
            </a:r>
            <a:endParaRPr lang="ru-RU" sz="4500" i="1" dirty="0"/>
          </a:p>
        </p:txBody>
      </p:sp>
      <p:sp>
        <p:nvSpPr>
          <p:cNvPr id="10" name="Нашивка 9"/>
          <p:cNvSpPr/>
          <p:nvPr/>
        </p:nvSpPr>
        <p:spPr>
          <a:xfrm rot="5400000">
            <a:off x="1642829" y="3262537"/>
            <a:ext cx="665618" cy="531404"/>
          </a:xfrm>
          <a:prstGeom prst="chevron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Нашивка 10"/>
          <p:cNvSpPr/>
          <p:nvPr/>
        </p:nvSpPr>
        <p:spPr>
          <a:xfrm rot="5400000">
            <a:off x="1669603" y="4009394"/>
            <a:ext cx="612069" cy="531404"/>
          </a:xfrm>
          <a:prstGeom prst="chevron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Нашивка 12"/>
          <p:cNvSpPr/>
          <p:nvPr/>
        </p:nvSpPr>
        <p:spPr>
          <a:xfrm rot="5400000">
            <a:off x="1679204" y="5403948"/>
            <a:ext cx="648072" cy="586608"/>
          </a:xfrm>
          <a:prstGeom prst="chevron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Нашивка 13"/>
          <p:cNvSpPr/>
          <p:nvPr/>
        </p:nvSpPr>
        <p:spPr>
          <a:xfrm rot="5400000">
            <a:off x="1664042" y="4756602"/>
            <a:ext cx="662509" cy="570721"/>
          </a:xfrm>
          <a:prstGeom prst="chevron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Подзаголовок 2"/>
          <p:cNvSpPr txBox="1">
            <a:spLocks/>
          </p:cNvSpPr>
          <p:nvPr/>
        </p:nvSpPr>
        <p:spPr>
          <a:xfrm>
            <a:off x="2267744" y="3186200"/>
            <a:ext cx="6624736" cy="458823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9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Выясняющие причину</a:t>
            </a:r>
            <a:endParaRPr kumimoji="0" lang="ru-RU" sz="9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r>
              <a:rPr lang="ru-RU" sz="4500" dirty="0" smtClean="0"/>
              <a:t> </a:t>
            </a:r>
            <a:endParaRPr lang="ru-RU" sz="4500" i="1" dirty="0"/>
          </a:p>
        </p:txBody>
      </p:sp>
      <p:sp>
        <p:nvSpPr>
          <p:cNvPr id="21" name="Подзаголовок 2"/>
          <p:cNvSpPr txBox="1">
            <a:spLocks/>
          </p:cNvSpPr>
          <p:nvPr/>
        </p:nvSpPr>
        <p:spPr>
          <a:xfrm>
            <a:off x="2267744" y="3955605"/>
            <a:ext cx="6624736" cy="409500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9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Выясняющие точку зрения ребенка</a:t>
            </a:r>
            <a:endParaRPr kumimoji="0" lang="ru-RU" sz="9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r>
              <a:rPr lang="ru-RU" sz="4500" dirty="0" smtClean="0"/>
              <a:t> </a:t>
            </a:r>
            <a:endParaRPr lang="ru-RU" sz="4500" i="1" dirty="0"/>
          </a:p>
        </p:txBody>
      </p:sp>
      <p:sp>
        <p:nvSpPr>
          <p:cNvPr id="22" name="Подзаголовок 2"/>
          <p:cNvSpPr txBox="1">
            <a:spLocks/>
          </p:cNvSpPr>
          <p:nvPr/>
        </p:nvSpPr>
        <p:spPr>
          <a:xfrm>
            <a:off x="2283294" y="4713345"/>
            <a:ext cx="6624736" cy="501419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Уточняющие последствия</a:t>
            </a:r>
            <a:endParaRPr lang="ru-RU" sz="2400" i="1" dirty="0"/>
          </a:p>
        </p:txBody>
      </p:sp>
      <p:sp>
        <p:nvSpPr>
          <p:cNvPr id="24" name="Подзаголовок 2"/>
          <p:cNvSpPr txBox="1">
            <a:spLocks/>
          </p:cNvSpPr>
          <p:nvPr/>
        </p:nvSpPr>
        <p:spPr>
          <a:xfrm>
            <a:off x="2292624" y="5373216"/>
            <a:ext cx="6624736" cy="504056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9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Вопросы в вопросах</a:t>
            </a:r>
            <a:endParaRPr kumimoji="0" lang="ru-RU" sz="9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500" dirty="0" smtClean="0"/>
              <a:t> </a:t>
            </a:r>
            <a:endParaRPr lang="ru-RU" sz="4500" i="1" dirty="0"/>
          </a:p>
        </p:txBody>
      </p:sp>
      <p:pic>
        <p:nvPicPr>
          <p:cNvPr id="17" name="Picture 2" descr="C:\Users\Пользователь\Desktop\Htm4_7dDXk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775"/>
          <a:stretch/>
        </p:blipFill>
        <p:spPr bwMode="auto">
          <a:xfrm>
            <a:off x="6428012" y="139544"/>
            <a:ext cx="2715988" cy="105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95078" y="1124744"/>
            <a:ext cx="7416824" cy="2808312"/>
          </a:xfrm>
        </p:spPr>
        <p:txBody>
          <a:bodyPr>
            <a:no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ый треугольник 3"/>
          <p:cNvSpPr/>
          <p:nvPr/>
        </p:nvSpPr>
        <p:spPr>
          <a:xfrm rot="5400000">
            <a:off x="-76572" y="76572"/>
            <a:ext cx="3573016" cy="3419872"/>
          </a:xfrm>
          <a:prstGeom prst="rt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159224" y="188640"/>
            <a:ext cx="6984776" cy="25922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200" b="1" dirty="0"/>
              <a:t>«Разговор о важном» </a:t>
            </a:r>
            <a:endParaRPr lang="ru-RU" sz="3200" b="1" dirty="0" smtClean="0"/>
          </a:p>
          <a:p>
            <a:pPr lvl="0" algn="ctr">
              <a:spcBef>
                <a:spcPct val="0"/>
              </a:spcBef>
              <a:defRPr/>
            </a:pPr>
            <a:r>
              <a:rPr lang="ru-RU" sz="2800" b="1" dirty="0" smtClean="0"/>
              <a:t>– </a:t>
            </a:r>
            <a:r>
              <a:rPr lang="ru-RU" sz="2800" b="1" dirty="0"/>
              <a:t>обеспечение преемственности между начальным и дошкольным </a:t>
            </a:r>
            <a:r>
              <a:rPr lang="ru-RU" sz="2800" b="1" dirty="0" smtClean="0"/>
              <a:t>образованием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050" name="Picture 2" descr="C:\Users\Пользователь\Desktop\img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5" t="20711" r="46286" b="19757"/>
          <a:stretch/>
        </p:blipFill>
        <p:spPr bwMode="auto">
          <a:xfrm>
            <a:off x="1187624" y="2533831"/>
            <a:ext cx="3897333" cy="3343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Пользователь\Desktop\Htm4_7dDXk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775"/>
          <a:stretch/>
        </p:blipFill>
        <p:spPr bwMode="auto">
          <a:xfrm>
            <a:off x="0" y="1"/>
            <a:ext cx="2483768" cy="967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Пользователь\Desktop\img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95" t="20711" r="5456" b="2921"/>
          <a:stretch/>
        </p:blipFill>
        <p:spPr bwMode="auto">
          <a:xfrm>
            <a:off x="5364088" y="2451293"/>
            <a:ext cx="3456384" cy="4160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Управляющая кнопка: возврат 2">
            <a:hlinkClick r:id="rId4" action="ppaction://hlinkpres?slideindex=8&amp;slidetitle=Презентация PowerPoint" highlightClick="1"/>
          </p:cNvPr>
          <p:cNvSpPr/>
          <p:nvPr/>
        </p:nvSpPr>
        <p:spPr>
          <a:xfrm>
            <a:off x="251520" y="5517232"/>
            <a:ext cx="936104" cy="109409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820816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373</TotalTime>
  <Words>177</Words>
  <Application>Microsoft Office PowerPoint</Application>
  <PresentationFormat>Экран (4:3)</PresentationFormat>
  <Paragraphs>47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Arial Black</vt:lpstr>
      <vt:lpstr>Calibri</vt:lpstr>
      <vt:lpstr>Times New Roman</vt:lpstr>
      <vt:lpstr>Тема Office</vt:lpstr>
      <vt:lpstr>    «Разговор о важном» - инновационная форма решения совокупных задач воспитания в рамках образовательной области "Социально-коммуникативное развитие" </vt:lpstr>
      <vt:lpstr>  Развитие   ценностного   отношения детей к России, ее населению, истории, природе, культуре.  </vt:lpstr>
      <vt:lpstr>Подходы</vt:lpstr>
      <vt:lpstr> </vt:lpstr>
      <vt:lpstr> </vt:lpstr>
      <vt:lpstr> </vt:lpstr>
      <vt:lpstr> 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</cp:lastModifiedBy>
  <cp:revision>26</cp:revision>
  <dcterms:created xsi:type="dcterms:W3CDTF">2024-01-09T23:23:37Z</dcterms:created>
  <dcterms:modified xsi:type="dcterms:W3CDTF">2024-01-24T07:28:02Z</dcterms:modified>
</cp:coreProperties>
</file>